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70" r:id="rId5"/>
    <p:sldId id="271" r:id="rId6"/>
    <p:sldId id="264" r:id="rId7"/>
    <p:sldId id="277" r:id="rId8"/>
    <p:sldId id="260" r:id="rId9"/>
    <p:sldId id="259" r:id="rId10"/>
    <p:sldId id="267" r:id="rId11"/>
    <p:sldId id="266" r:id="rId12"/>
    <p:sldId id="261" r:id="rId13"/>
    <p:sldId id="276" r:id="rId14"/>
    <p:sldId id="275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66" autoAdjust="0"/>
  </p:normalViewPr>
  <p:slideViewPr>
    <p:cSldViewPr>
      <p:cViewPr>
        <p:scale>
          <a:sx n="100" d="100"/>
          <a:sy n="100" d="100"/>
        </p:scale>
        <p:origin x="-10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43F7-8DA7-4BCA-9554-44F5A390D99E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EFD4B-61D2-4C48-BD6C-A6100D3143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3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u="none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FD4B-61D2-4C48-BD6C-A6100D31439E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46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201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3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396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50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38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10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60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1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96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482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48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9B84-83FC-4C71-90A5-FBECA3CA5B17}" type="datetimeFigureOut">
              <a:rPr lang="sl-SI" smtClean="0"/>
              <a:t>28. 09. 2016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B562-76B8-4C65-8FE9-A290C7FBE9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4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</a:bodyPr>
          <a:lstStyle/>
          <a:p>
            <a:r>
              <a:rPr lang="sl-SI" b="1" dirty="0" smtClean="0"/>
              <a:t>PROBLEMATIKA RAVNANJA Z IZRABLJENIMI VOZILI V SLOVENIJI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Doc. dr. Damjan Balabanič</a:t>
            </a:r>
          </a:p>
          <a:p>
            <a:r>
              <a:rPr lang="sl-SI" sz="1800" dirty="0" smtClean="0">
                <a:solidFill>
                  <a:schemeClr val="tx1"/>
                </a:solidFill>
              </a:rPr>
              <a:t>EKOMOBIL, družba za ravnanje z izrabljenimi vozili</a:t>
            </a:r>
            <a:endParaRPr lang="sl-SI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3721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5222"/>
            <a:ext cx="1584321" cy="114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RAZGRAJENA VOZILA</a:t>
            </a:r>
            <a:endParaRPr lang="sl-SI" sz="4000" b="1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3" y="2105555"/>
            <a:ext cx="7502641" cy="2259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8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       POSLEDICE NEUREJENIH RAZMER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</a:t>
            </a:r>
            <a:r>
              <a:rPr lang="sl-SI" dirty="0" smtClean="0"/>
              <a:t>isoka ekonomska in okoljska škoda</a:t>
            </a:r>
          </a:p>
          <a:p>
            <a:r>
              <a:rPr lang="sl-SI" dirty="0"/>
              <a:t>v</a:t>
            </a:r>
            <a:r>
              <a:rPr lang="sl-SI" dirty="0" smtClean="0"/>
              <a:t>elika izguba materialov, surovin …</a:t>
            </a:r>
          </a:p>
          <a:p>
            <a:r>
              <a:rPr lang="sl-SI" dirty="0" smtClean="0"/>
              <a:t>krožno gospodarstvo </a:t>
            </a:r>
          </a:p>
          <a:p>
            <a:pPr marL="0" indent="0" algn="ctr">
              <a:buNone/>
            </a:pPr>
            <a:r>
              <a:rPr lang="sl-SI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˃ 5 milijonov € / leto</a:t>
            </a:r>
            <a:endParaRPr lang="sl-SI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772147" cy="15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PRIPOROČILA</a:t>
            </a:r>
            <a:endParaRPr lang="sl-SI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00200"/>
            <a:ext cx="828092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000" b="1" dirty="0"/>
              <a:t>t</a:t>
            </a:r>
            <a:r>
              <a:rPr lang="sl-SI" sz="2000" b="1" dirty="0" smtClean="0"/>
              <a:t>akojšnja ukinitev izjave o lokaciji !!!</a:t>
            </a:r>
          </a:p>
          <a:p>
            <a:pPr>
              <a:buFontTx/>
              <a:buChar char="-"/>
            </a:pPr>
            <a:r>
              <a:rPr lang="sl-SI" sz="2000" b="1" dirty="0"/>
              <a:t>d</a:t>
            </a:r>
            <a:r>
              <a:rPr lang="sl-SI" sz="2000" b="1" dirty="0" smtClean="0"/>
              <a:t>opolnitev Uredbe o izrabljenih vozilih !!!</a:t>
            </a:r>
          </a:p>
          <a:p>
            <a:pPr>
              <a:buFontTx/>
              <a:buChar char="-"/>
            </a:pPr>
            <a:r>
              <a:rPr lang="sl-SI" sz="2000" b="1" dirty="0" smtClean="0"/>
              <a:t>dopolnitev</a:t>
            </a:r>
            <a:r>
              <a:rPr lang="sl-SI" sz="2000" dirty="0" smtClean="0"/>
              <a:t> </a:t>
            </a:r>
            <a:r>
              <a:rPr lang="sl-SI" sz="2000" b="1" dirty="0" smtClean="0"/>
              <a:t>Uredbe </a:t>
            </a:r>
            <a:r>
              <a:rPr lang="sl-SI" sz="2000" b="1" dirty="0"/>
              <a:t>o klasifikaciji objektov in določitvi objektov državnega </a:t>
            </a:r>
            <a:r>
              <a:rPr lang="sl-SI" sz="2000" b="1" dirty="0" smtClean="0"/>
              <a:t>pomena</a:t>
            </a:r>
          </a:p>
          <a:p>
            <a:pPr>
              <a:buFontTx/>
              <a:buChar char="-"/>
            </a:pPr>
            <a:r>
              <a:rPr lang="sl-SI" sz="2000" b="1" dirty="0" smtClean="0"/>
              <a:t>nujna vključitev proizvajalcev pri pripravi zakonodaje</a:t>
            </a:r>
          </a:p>
          <a:p>
            <a:pPr>
              <a:buFontTx/>
              <a:buChar char="-"/>
            </a:pPr>
            <a:r>
              <a:rPr lang="sl-SI" sz="2000" b="1" dirty="0" smtClean="0"/>
              <a:t>pooblastila proizvajalcem</a:t>
            </a:r>
          </a:p>
          <a:p>
            <a:pPr>
              <a:buFontTx/>
              <a:buChar char="-"/>
            </a:pPr>
            <a:r>
              <a:rPr lang="sl-SI" sz="2000" b="1" dirty="0"/>
              <a:t>h</a:t>
            </a:r>
            <a:r>
              <a:rPr lang="sl-SI" sz="2000" b="1" dirty="0" smtClean="0"/>
              <a:t>itrejši in učinkovitejši odziv pristojnih ministrstev</a:t>
            </a:r>
          </a:p>
          <a:p>
            <a:pPr>
              <a:buFontTx/>
              <a:buChar char="-"/>
            </a:pPr>
            <a:r>
              <a:rPr lang="sl-SI" sz="2000" dirty="0" smtClean="0"/>
              <a:t>zaostritev pogojev </a:t>
            </a:r>
            <a:r>
              <a:rPr lang="sl-SI" sz="2000" dirty="0"/>
              <a:t>za </a:t>
            </a:r>
            <a:r>
              <a:rPr lang="sl-SI" sz="2000" dirty="0" smtClean="0"/>
              <a:t>pridobitev OVD </a:t>
            </a:r>
            <a:r>
              <a:rPr lang="sl-SI" sz="2000" dirty="0"/>
              <a:t>izvajalcev </a:t>
            </a:r>
            <a:r>
              <a:rPr lang="sl-SI" sz="2000" dirty="0" smtClean="0"/>
              <a:t>sistemov 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 smtClean="0"/>
              <a:t>učinkovitejši inšpekcijski nadzor nad nelegalnimi razgradnjami izrabljenih vozil ter nelegalnimi </a:t>
            </a:r>
            <a:r>
              <a:rPr lang="sl-SI" sz="2000" dirty="0" err="1" smtClean="0"/>
              <a:t>avtoodpadi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/>
              <a:t>b</a:t>
            </a:r>
            <a:r>
              <a:rPr lang="sl-SI" sz="2000" dirty="0" smtClean="0"/>
              <a:t>oljše ozaveščanje o brezplačni oddaji IMV pooblaščenim obratom za razgradnjo (tudi na nivoju države)</a:t>
            </a:r>
            <a:endParaRPr lang="sl-SI" sz="2000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IZZIVI</a:t>
            </a:r>
            <a:endParaRPr lang="sl-SI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400" b="1" dirty="0" smtClean="0"/>
              <a:t>povečati zajem izrabljenih vozil</a:t>
            </a:r>
          </a:p>
          <a:p>
            <a:pPr>
              <a:buFontTx/>
              <a:buChar char="-"/>
            </a:pPr>
            <a:r>
              <a:rPr lang="sl-SI" sz="2400" b="1"/>
              <a:t>s</a:t>
            </a:r>
            <a:r>
              <a:rPr lang="sl-SI" sz="2400" b="1" smtClean="0"/>
              <a:t>ledljivost </a:t>
            </a:r>
            <a:r>
              <a:rPr lang="sl-SI" sz="2400" b="1" dirty="0" smtClean="0"/>
              <a:t>izrabljenih vozil</a:t>
            </a:r>
          </a:p>
          <a:p>
            <a:pPr>
              <a:buFontTx/>
              <a:buChar char="-"/>
            </a:pPr>
            <a:r>
              <a:rPr lang="sl-SI" sz="2400" b="1" dirty="0"/>
              <a:t>p</a:t>
            </a:r>
            <a:r>
              <a:rPr lang="sl-SI" sz="2400" b="1" dirty="0" smtClean="0"/>
              <a:t>reprečiti nelegalno razgradnjo izrabljenih vozil</a:t>
            </a:r>
          </a:p>
          <a:p>
            <a:pPr>
              <a:buFontTx/>
              <a:buChar char="-"/>
            </a:pPr>
            <a:r>
              <a:rPr lang="sl-SI" sz="2400" b="1" dirty="0"/>
              <a:t>p</a:t>
            </a:r>
            <a:r>
              <a:rPr lang="sl-SI" sz="2400" b="1" dirty="0" smtClean="0"/>
              <a:t>reprečiti ilegalna odlagališča</a:t>
            </a:r>
          </a:p>
          <a:p>
            <a:pPr>
              <a:buFontTx/>
              <a:buChar char="-"/>
            </a:pPr>
            <a:r>
              <a:rPr lang="sl-SI" sz="2400" b="1" dirty="0" smtClean="0"/>
              <a:t>povečati </a:t>
            </a:r>
            <a:r>
              <a:rPr lang="sl-SI" sz="2400" b="1" dirty="0" err="1" smtClean="0"/>
              <a:t>reciklabilnost</a:t>
            </a:r>
            <a:r>
              <a:rPr lang="sl-SI" sz="2400" b="1" dirty="0" smtClean="0"/>
              <a:t> PU pen, tekstila, gum, …</a:t>
            </a:r>
          </a:p>
          <a:p>
            <a:pPr>
              <a:buFontTx/>
              <a:buChar char="-"/>
            </a:pPr>
            <a:r>
              <a:rPr lang="sl-SI" sz="2400" b="1" dirty="0" err="1" smtClean="0"/>
              <a:t>reciklabilnost</a:t>
            </a:r>
            <a:r>
              <a:rPr lang="sl-SI" sz="2400" b="1" dirty="0" smtClean="0"/>
              <a:t> visokonapetostnih baterij </a:t>
            </a:r>
            <a:endParaRPr lang="sl-SI" sz="2400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NARAVI NI ODPUŠČANJ ALI KAZNI, SO SAMO </a:t>
            </a:r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POSLEDICE</a:t>
            </a:r>
          </a:p>
          <a:p>
            <a:pPr marL="0" indent="0" algn="ctr">
              <a:buNone/>
            </a:pPr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</a:t>
            </a:r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Tzu</a:t>
            </a:r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l-SI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IZRABLJENO VOZILO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10 – 15 let</a:t>
            </a:r>
          </a:p>
          <a:p>
            <a:r>
              <a:rPr lang="sl-SI" dirty="0" smtClean="0"/>
              <a:t>10.000 sestavnih delov</a:t>
            </a:r>
          </a:p>
          <a:p>
            <a:r>
              <a:rPr lang="sl-SI" dirty="0" smtClean="0"/>
              <a:t>40 različnih materialov</a:t>
            </a:r>
          </a:p>
          <a:p>
            <a:r>
              <a:rPr lang="sl-SI" dirty="0" smtClean="0"/>
              <a:t>˃ 30 kg nevarnih snovi</a:t>
            </a:r>
          </a:p>
          <a:p>
            <a:endParaRPr lang="sl-SI" dirty="0"/>
          </a:p>
          <a:p>
            <a:pPr marL="0" indent="0" algn="just">
              <a:buNone/>
            </a:pPr>
            <a:r>
              <a:rPr lang="sl-SI" sz="3000" b="1" dirty="0">
                <a:solidFill>
                  <a:srgbClr val="FF0000"/>
                </a:solidFill>
              </a:rPr>
              <a:t>Po veljavni zakonodaji je zadnjemu lastniku vozila omogočena brezplačna oddaja vozila v </a:t>
            </a:r>
            <a:r>
              <a:rPr lang="sl-SI" sz="3000" b="1" dirty="0" smtClean="0">
                <a:solidFill>
                  <a:srgbClr val="FF0000"/>
                </a:solidFill>
              </a:rPr>
              <a:t>razgradnjo!</a:t>
            </a:r>
            <a:endParaRPr lang="sl-SI" sz="3000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ZAKONODAJA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sz="2000" dirty="0"/>
              <a:t>Na podlagi Direktive 2000/53/ES Evropskega parlamenta in Sveta z dne 18. septembra 2000 o izrabljenih vozilih, je v RS stopila v veljavo Uredba o izrabljenih vozilih (Uradni list RS, </a:t>
            </a:r>
            <a:r>
              <a:rPr lang="sl-SI" sz="2000" dirty="0" smtClean="0"/>
              <a:t>št. </a:t>
            </a:r>
            <a:r>
              <a:rPr lang="sl-SI" sz="2000" dirty="0"/>
              <a:t>32/11, 45/11 in 26/12). </a:t>
            </a:r>
            <a:endParaRPr lang="sl-SI" sz="2000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sz="2000" dirty="0" smtClean="0"/>
              <a:t>Ta </a:t>
            </a:r>
            <a:r>
              <a:rPr lang="sl-SI" sz="2000" dirty="0"/>
              <a:t>je javno službo ravnanja z izrabljenimi vozili nadomestila z uvedbo </a:t>
            </a:r>
            <a:r>
              <a:rPr lang="sl-SI" sz="2000" b="1" dirty="0"/>
              <a:t>razširjene odgovornosti proizvajalcev vozil</a:t>
            </a:r>
            <a:r>
              <a:rPr lang="sl-SI" sz="2000" dirty="0"/>
              <a:t>, ki so odgovorni za zbiranje in obdelavo izrabljenih vozil v državi.</a:t>
            </a:r>
          </a:p>
          <a:p>
            <a:pPr marL="0" indent="0" algn="just">
              <a:buNone/>
            </a:pPr>
            <a:endParaRPr lang="sl-SI" sz="2300" dirty="0"/>
          </a:p>
          <a:p>
            <a:pPr marL="0" indent="0" algn="just">
              <a:buNone/>
            </a:pPr>
            <a:endParaRPr lang="sl-SI" sz="2300" b="1" dirty="0" smtClean="0"/>
          </a:p>
          <a:p>
            <a:pPr marL="0" indent="0" algn="just">
              <a:buNone/>
            </a:pPr>
            <a:endParaRPr lang="sl-SI" sz="2300" b="1" dirty="0" smtClean="0"/>
          </a:p>
          <a:p>
            <a:pPr marL="0" indent="0" algn="just">
              <a:buNone/>
            </a:pPr>
            <a:r>
              <a:rPr lang="sl-SI" sz="2000" b="1" dirty="0" smtClean="0"/>
              <a:t>NAMEN UREDBE</a:t>
            </a:r>
          </a:p>
          <a:p>
            <a:pPr marL="0" indent="0" algn="just">
              <a:buNone/>
            </a:pPr>
            <a:r>
              <a:rPr lang="sl-SI" sz="2000" dirty="0"/>
              <a:t>preprečevanje in omejevanje odpadkov iz izrabljenih vozil in njihovih sestavnih delov ter </a:t>
            </a:r>
            <a:r>
              <a:rPr lang="sl-SI" sz="2000" dirty="0" smtClean="0"/>
              <a:t>zagotavljanje njihove ponovne uporabe, recikliranja </a:t>
            </a:r>
            <a:r>
              <a:rPr lang="sl-SI" sz="2000" dirty="0"/>
              <a:t>in </a:t>
            </a:r>
            <a:r>
              <a:rPr lang="sl-SI" sz="2000" dirty="0" smtClean="0"/>
              <a:t>predelave, </a:t>
            </a:r>
            <a:r>
              <a:rPr lang="sl-SI" sz="2000" dirty="0"/>
              <a:t>kjer je to mogoče.</a:t>
            </a: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12" y="3356992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dirty="0" smtClean="0"/>
              <a:t>        PROIZVAJALČEVA ODGOVORNOST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sz="2000" dirty="0"/>
              <a:t>Pojavlja pa se problem, ker zakonodaja proizvajalcem vozil nalaga samo odgovornost, </a:t>
            </a:r>
            <a:r>
              <a:rPr lang="sl-SI" sz="2000" b="1" dirty="0">
                <a:solidFill>
                  <a:srgbClr val="FF0000"/>
                </a:solidFill>
              </a:rPr>
              <a:t>ne omogoča pa jim nadzora nad izvajanjem obdelave oz. doseganjem ciljev</a:t>
            </a:r>
            <a:r>
              <a:rPr lang="sl-SI" sz="2000" dirty="0"/>
              <a:t> ponovne uporabe in predelave ter ponovne uporabe in recikliranja, ki jih nalaga omenjena Uredba. </a:t>
            </a:r>
            <a:endParaRPr lang="sl-SI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sl-SI" sz="200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sz="2000" b="1" dirty="0" smtClean="0"/>
              <a:t>Nujna </a:t>
            </a:r>
            <a:r>
              <a:rPr lang="sl-SI" sz="2000" b="1" dirty="0"/>
              <a:t>je sprememba oz. dopolnitev Uredbe, ki bi proizvajalcem omogočala nadzor nad izdelavo </a:t>
            </a:r>
            <a:r>
              <a:rPr lang="sl-SI" sz="2000" b="1" dirty="0" smtClean="0"/>
              <a:t>Potrdil </a:t>
            </a:r>
            <a:r>
              <a:rPr lang="sl-SI" sz="2000" b="1" dirty="0"/>
              <a:t>o </a:t>
            </a:r>
            <a:r>
              <a:rPr lang="sl-SI" sz="2000" b="1" dirty="0" smtClean="0"/>
              <a:t>uničenju vozila </a:t>
            </a:r>
            <a:r>
              <a:rPr lang="sl-SI" sz="2000" b="1" dirty="0"/>
              <a:t>ter posledično nadzor nad izvajanjem obdelave oz. doseganjem ciljev ponovne uporabe in predelave ter ponovne uporabe in recikliranja.</a:t>
            </a:r>
          </a:p>
          <a:p>
            <a:endParaRPr lang="sl-SI" sz="2000" dirty="0"/>
          </a:p>
          <a:p>
            <a:pPr lvl="1" algn="just"/>
            <a:endParaRPr lang="sl-SI" sz="1600" dirty="0"/>
          </a:p>
          <a:p>
            <a:endParaRPr lang="sl-SI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dirty="0" smtClean="0"/>
              <a:t>        PROIZVAJALČEVA ODGOVORNOST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2000" dirty="0" smtClean="0"/>
              <a:t>razširjena </a:t>
            </a:r>
            <a:r>
              <a:rPr lang="sl-SI" sz="2000" dirty="0"/>
              <a:t>odgovornost </a:t>
            </a:r>
            <a:r>
              <a:rPr lang="sl-SI" sz="2000" dirty="0" smtClean="0"/>
              <a:t>proizvajalca </a:t>
            </a:r>
            <a:r>
              <a:rPr lang="sl-SI" sz="2000" dirty="0"/>
              <a:t>je opredeljena kot odgovornost za proizvod v celotnem življenjskem ciklu proizvoda, vključno z ravnanjem po izteku njegove življenjske </a:t>
            </a:r>
            <a:r>
              <a:rPr lang="sl-SI" sz="2000" dirty="0" smtClean="0"/>
              <a:t>dobe</a:t>
            </a:r>
            <a:endParaRPr lang="sl-SI" sz="2000" dirty="0"/>
          </a:p>
          <a:p>
            <a:pPr algn="just"/>
            <a:r>
              <a:rPr lang="sl-SI" sz="2000" dirty="0" smtClean="0"/>
              <a:t>z </a:t>
            </a:r>
            <a:r>
              <a:rPr lang="sl-SI" sz="2000" dirty="0"/>
              <a:t>opredelitvijo odgovornosti proizvajalcev za proizvod, ko ta nastane odpadek, so postavljene tudi osnovne zahteve po zmanjševanju nastajanja odpadkov, zmanjšanju porabe naravnih virov ter povečanju </a:t>
            </a:r>
            <a:r>
              <a:rPr lang="sl-SI" sz="2000" dirty="0" smtClean="0"/>
              <a:t>ponovne uporabe in recikliranja</a:t>
            </a:r>
          </a:p>
          <a:p>
            <a:pPr marL="0" indent="0" algn="just">
              <a:buNone/>
            </a:pPr>
            <a:endParaRPr lang="sl-SI" sz="2000" dirty="0"/>
          </a:p>
          <a:p>
            <a:pPr marL="0" indent="0" algn="just">
              <a:buNone/>
            </a:pPr>
            <a:r>
              <a:rPr lang="sl-SI" sz="2000" dirty="0"/>
              <a:t>o</a:t>
            </a:r>
            <a:r>
              <a:rPr lang="sl-SI" sz="2000" dirty="0" smtClean="0"/>
              <a:t>d 1. januarja 2015</a:t>
            </a:r>
          </a:p>
          <a:p>
            <a:pPr lvl="1" algn="just"/>
            <a:r>
              <a:rPr lang="sl-SI" sz="1800" b="1" dirty="0" smtClean="0"/>
              <a:t>ponovna </a:t>
            </a:r>
            <a:r>
              <a:rPr lang="sl-SI" sz="1800" b="1" dirty="0"/>
              <a:t>uporaba in predelava</a:t>
            </a:r>
            <a:r>
              <a:rPr lang="sl-SI" sz="1800" dirty="0"/>
              <a:t> za vsa v razstavljanje prevzeta izrabljena vozila dosežeta najmanj </a:t>
            </a:r>
            <a:r>
              <a:rPr lang="sl-SI" sz="1800" b="1" dirty="0"/>
              <a:t>95 </a:t>
            </a:r>
            <a:r>
              <a:rPr lang="sl-SI" sz="1800" b="1" dirty="0" smtClean="0"/>
              <a:t>%</a:t>
            </a:r>
            <a:r>
              <a:rPr lang="sl-SI" sz="1800" dirty="0" smtClean="0"/>
              <a:t> </a:t>
            </a:r>
            <a:r>
              <a:rPr lang="sl-SI" sz="1800" dirty="0"/>
              <a:t>povprečne mase praznega vozila na </a:t>
            </a:r>
            <a:r>
              <a:rPr lang="sl-SI" sz="1800" dirty="0" smtClean="0"/>
              <a:t>leto</a:t>
            </a:r>
          </a:p>
          <a:p>
            <a:pPr lvl="1" algn="just"/>
            <a:r>
              <a:rPr lang="sl-SI" sz="1800" b="1" dirty="0" smtClean="0"/>
              <a:t>ponovna </a:t>
            </a:r>
            <a:r>
              <a:rPr lang="sl-SI" sz="1800" b="1" dirty="0"/>
              <a:t>uporaba in recikliranje</a:t>
            </a:r>
            <a:r>
              <a:rPr lang="sl-SI" sz="1800" dirty="0"/>
              <a:t> za vsa v razstavljanje prevzeta izrabljena vozila dosežeta najmanj </a:t>
            </a:r>
            <a:r>
              <a:rPr lang="sl-SI" sz="1800" b="1" dirty="0"/>
              <a:t>85 </a:t>
            </a:r>
            <a:r>
              <a:rPr lang="sl-SI" sz="1800" b="1" dirty="0" smtClean="0"/>
              <a:t>%</a:t>
            </a:r>
            <a:r>
              <a:rPr lang="sl-SI" sz="1800" dirty="0" smtClean="0"/>
              <a:t> </a:t>
            </a:r>
            <a:r>
              <a:rPr lang="sl-SI" sz="1800" dirty="0"/>
              <a:t>povprečne mase praznega vozila na </a:t>
            </a:r>
            <a:r>
              <a:rPr lang="sl-SI" sz="1800" dirty="0" smtClean="0"/>
              <a:t>leto</a:t>
            </a:r>
            <a:endParaRPr lang="sl-SI" sz="1800" dirty="0"/>
          </a:p>
          <a:p>
            <a:pPr lvl="1" algn="just"/>
            <a:endParaRPr lang="sl-SI" sz="1600" dirty="0"/>
          </a:p>
          <a:p>
            <a:endParaRPr lang="sl-SI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SISTEM RAVNANJA Z IMV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sz="2400" dirty="0"/>
              <a:t>V Sloveniji je sistem razgradnje izrabljenih vozil urejen v okviru skupnega načrta za ravnanje z izrabljenimi vozili, </a:t>
            </a:r>
            <a:r>
              <a:rPr lang="sl-SI" sz="2400" u="sng" dirty="0"/>
              <a:t>katerega nosilec je </a:t>
            </a:r>
            <a:r>
              <a:rPr lang="sl-SI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družba EKOMOBIL d.o.o.</a:t>
            </a:r>
            <a:r>
              <a:rPr lang="sl-SI" sz="2400" dirty="0"/>
              <a:t>, ki je </a:t>
            </a:r>
            <a:r>
              <a:rPr lang="sl-SI" sz="2400" b="1" u="sng" dirty="0">
                <a:solidFill>
                  <a:srgbClr val="FF0000"/>
                </a:solidFill>
              </a:rPr>
              <a:t>edina v Sloveniji, ki ima vsa pooblastila proizvajalcev oz. uvoznikov vozil</a:t>
            </a:r>
            <a:r>
              <a:rPr lang="sl-SI" sz="2400" dirty="0"/>
              <a:t>, ki pokrivajo 99 % tržni delež v Sloveniji, za zbiranje, prevzemanje, obdelavo in odstranjevanje izrabljenih vozil na okolju neškodljiv način.</a:t>
            </a:r>
          </a:p>
          <a:p>
            <a:pPr marL="0" indent="0" algn="just">
              <a:buNone/>
            </a:pPr>
            <a:endParaRPr lang="sl-SI" sz="2400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9" y="4149080"/>
            <a:ext cx="428361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SISTEM RAVNANJA Z IMV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EKOMOBIL (družba za ravnanje z izrabljenimi vozili) nosilec skupnega načrta ravnanja z IMV</a:t>
            </a:r>
          </a:p>
          <a:p>
            <a:pPr lvl="1"/>
            <a:r>
              <a:rPr lang="sl-SI" sz="2000" dirty="0" smtClean="0"/>
              <a:t>3 obrati za razgradnjo IMV (AT Kastelec, Karbon in Saubermacher)</a:t>
            </a:r>
          </a:p>
          <a:p>
            <a:pPr lvl="2"/>
            <a:r>
              <a:rPr lang="sl-SI" sz="2000" dirty="0" smtClean="0"/>
              <a:t>55 zbirnih mest IMV</a:t>
            </a:r>
            <a:endParaRPr lang="sl-SI" sz="2000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33162" r="39526" b="31637"/>
          <a:stretch/>
        </p:blipFill>
        <p:spPr bwMode="auto">
          <a:xfrm>
            <a:off x="2087797" y="3429000"/>
            <a:ext cx="460030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IZRABLJENO VOZILO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POSTOPEK OBDELAVE IZRABLJENIH VOZIL</a:t>
            </a:r>
          </a:p>
          <a:p>
            <a:pPr>
              <a:buFontTx/>
              <a:buChar char="-"/>
            </a:pPr>
            <a:r>
              <a:rPr lang="sl-SI" dirty="0"/>
              <a:t>z</a:t>
            </a:r>
            <a:r>
              <a:rPr lang="sl-SI" dirty="0" smtClean="0"/>
              <a:t>biranje</a:t>
            </a:r>
          </a:p>
          <a:p>
            <a:pPr>
              <a:buFontTx/>
              <a:buChar char="-"/>
            </a:pPr>
            <a:r>
              <a:rPr lang="sl-SI" dirty="0"/>
              <a:t>t</a:t>
            </a:r>
            <a:r>
              <a:rPr lang="sl-SI" dirty="0" smtClean="0"/>
              <a:t>ransport</a:t>
            </a:r>
          </a:p>
          <a:p>
            <a:pPr>
              <a:buFontTx/>
              <a:buChar char="-"/>
            </a:pPr>
            <a:r>
              <a:rPr lang="sl-SI" dirty="0"/>
              <a:t>o</a:t>
            </a:r>
            <a:r>
              <a:rPr lang="sl-SI" dirty="0" smtClean="0"/>
              <a:t>suševanje</a:t>
            </a:r>
          </a:p>
          <a:p>
            <a:pPr>
              <a:buFontTx/>
              <a:buChar char="-"/>
            </a:pPr>
            <a:r>
              <a:rPr lang="sl-SI" dirty="0"/>
              <a:t>r</a:t>
            </a:r>
            <a:r>
              <a:rPr lang="sl-SI" dirty="0" smtClean="0"/>
              <a:t>azgradnja</a:t>
            </a:r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onovna uporaba, predelava in odstranjevanje</a:t>
            </a:r>
            <a:endParaRPr lang="sl-SI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IZRABLJENO VOZILO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NASTANE:</a:t>
            </a:r>
            <a:r>
              <a:rPr lang="sl-SI" dirty="0" smtClean="0"/>
              <a:t> ˃ 30.000 izrabljenih vozil / leto</a:t>
            </a:r>
          </a:p>
          <a:p>
            <a:pPr marL="0" indent="0">
              <a:buNone/>
            </a:pPr>
            <a:r>
              <a:rPr lang="sl-SI" b="1" dirty="0" smtClean="0"/>
              <a:t>RAZGRADI:</a:t>
            </a:r>
            <a:r>
              <a:rPr lang="sl-SI" dirty="0" smtClean="0"/>
              <a:t> ± 6.000 izrabljenih vozil / leto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6000" b="1" dirty="0" smtClean="0">
                <a:solidFill>
                  <a:srgbClr val="FF0000"/>
                </a:solidFill>
              </a:rPr>
              <a:t>˃ 24.000 ???</a:t>
            </a:r>
          </a:p>
          <a:p>
            <a:pPr algn="just">
              <a:buFontTx/>
              <a:buChar char="-"/>
            </a:pPr>
            <a:r>
              <a:rPr lang="sl-SI" sz="2000" b="1" dirty="0"/>
              <a:t>izjava o lokaciji</a:t>
            </a:r>
          </a:p>
          <a:p>
            <a:pPr algn="just">
              <a:buFontTx/>
              <a:buChar char="-"/>
            </a:pPr>
            <a:r>
              <a:rPr lang="sl-SI" sz="2000" dirty="0" smtClean="0"/>
              <a:t>nelegalna razgradnja</a:t>
            </a:r>
          </a:p>
          <a:p>
            <a:pPr algn="just">
              <a:buFontTx/>
              <a:buChar char="-"/>
            </a:pPr>
            <a:r>
              <a:rPr lang="sl-SI" sz="2000" dirty="0"/>
              <a:t>i</a:t>
            </a:r>
            <a:r>
              <a:rPr lang="sl-SI" sz="2000" dirty="0" smtClean="0"/>
              <a:t>zvoz</a:t>
            </a:r>
          </a:p>
          <a:p>
            <a:pPr algn="just">
              <a:buFontTx/>
              <a:buChar char="-"/>
            </a:pPr>
            <a:r>
              <a:rPr lang="sl-SI" sz="2000" dirty="0"/>
              <a:t>l</a:t>
            </a:r>
            <a:r>
              <a:rPr lang="sl-SI" sz="2000" dirty="0" smtClean="0"/>
              <a:t>egalna prodaja kot kritje nelegalne dejavnosti</a:t>
            </a: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6184" cy="5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117"/>
            <a:ext cx="1080265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644</Words>
  <Application>Microsoft Office PowerPoint</Application>
  <PresentationFormat>Diaprojekcija na zaslonu (4:3)</PresentationFormat>
  <Paragraphs>91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PROBLEMATIKA RAVNANJA Z IZRABLJENIMI VOZILI V SLOVENIJI</vt:lpstr>
      <vt:lpstr>IZRABLJENO VOZILO</vt:lpstr>
      <vt:lpstr>ZAKONODAJA</vt:lpstr>
      <vt:lpstr>        PROIZVAJALČEVA ODGOVORNOST</vt:lpstr>
      <vt:lpstr>        PROIZVAJALČEVA ODGOVORNOST</vt:lpstr>
      <vt:lpstr>SISTEM RAVNANJA Z IMV</vt:lpstr>
      <vt:lpstr>SISTEM RAVNANJA Z IMV</vt:lpstr>
      <vt:lpstr>IZRABLJENO VOZILO</vt:lpstr>
      <vt:lpstr>IZRABLJENO VOZILO</vt:lpstr>
      <vt:lpstr>RAZGRAJENA VOZILA</vt:lpstr>
      <vt:lpstr>       POSLEDICE NEUREJENIH RAZMER</vt:lpstr>
      <vt:lpstr>PRIPOROČILA</vt:lpstr>
      <vt:lpstr>IZZIVI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RECIKLAŽA IZRABLJENIH VOZIL</dc:title>
  <dc:creator>Damjan Balabanic</dc:creator>
  <cp:lastModifiedBy>Damjan Balabanic</cp:lastModifiedBy>
  <cp:revision>100</cp:revision>
  <dcterms:created xsi:type="dcterms:W3CDTF">2016-08-31T11:17:43Z</dcterms:created>
  <dcterms:modified xsi:type="dcterms:W3CDTF">2016-09-28T05:19:35Z</dcterms:modified>
</cp:coreProperties>
</file>